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handoutMasterIdLst>
    <p:handoutMasterId r:id="rId45"/>
  </p:handoutMasterIdLst>
  <p:sldIdLst>
    <p:sldId id="256" r:id="rId2"/>
    <p:sldId id="265" r:id="rId3"/>
    <p:sldId id="266" r:id="rId4"/>
    <p:sldId id="267" r:id="rId5"/>
    <p:sldId id="273" r:id="rId6"/>
    <p:sldId id="274" r:id="rId7"/>
    <p:sldId id="277" r:id="rId8"/>
    <p:sldId id="275" r:id="rId9"/>
    <p:sldId id="280" r:id="rId10"/>
    <p:sldId id="281" r:id="rId11"/>
    <p:sldId id="289" r:id="rId12"/>
    <p:sldId id="290" r:id="rId13"/>
    <p:sldId id="291" r:id="rId14"/>
    <p:sldId id="292" r:id="rId15"/>
    <p:sldId id="293" r:id="rId16"/>
    <p:sldId id="288" r:id="rId17"/>
    <p:sldId id="282" r:id="rId18"/>
    <p:sldId id="294" r:id="rId19"/>
    <p:sldId id="296" r:id="rId20"/>
    <p:sldId id="297" r:id="rId21"/>
    <p:sldId id="298" r:id="rId22"/>
    <p:sldId id="309" r:id="rId23"/>
    <p:sldId id="299" r:id="rId24"/>
    <p:sldId id="300" r:id="rId25"/>
    <p:sldId id="301" r:id="rId26"/>
    <p:sldId id="303" r:id="rId27"/>
    <p:sldId id="306" r:id="rId28"/>
    <p:sldId id="307" r:id="rId29"/>
    <p:sldId id="312" r:id="rId30"/>
    <p:sldId id="295" r:id="rId31"/>
    <p:sldId id="283" r:id="rId32"/>
    <p:sldId id="304" r:id="rId33"/>
    <p:sldId id="308" r:id="rId34"/>
    <p:sldId id="305" r:id="rId35"/>
    <p:sldId id="310" r:id="rId36"/>
    <p:sldId id="284" r:id="rId37"/>
    <p:sldId id="311" r:id="rId38"/>
    <p:sldId id="269" r:id="rId39"/>
    <p:sldId id="286" r:id="rId40"/>
    <p:sldId id="279" r:id="rId41"/>
    <p:sldId id="287" r:id="rId42"/>
    <p:sldId id="2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4"/>
            <p14:sldId id="308"/>
            <p14:sldId id="305"/>
            <p14:sldId id="310"/>
          </p14:sldIdLst>
        </p14:section>
        <p14:section name="DEMO 4" id="{D606389D-8AEC-4AE3-8719-FBCEEAA9E68C}">
          <p14:sldIdLst>
            <p14:sldId id="284"/>
            <p14:sldId id="311"/>
          </p14:sldIdLst>
        </p14:section>
        <p14:section name="END" id="{3B8EA2EF-4938-46F2-BAB3-F07F9E96AF56}">
          <p14:sldIdLst>
            <p14:sldId id="269"/>
            <p14:sldId id="286"/>
            <p14:sldId id="279"/>
            <p14:sldId id="287"/>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7" autoAdjust="0"/>
    <p:restoredTop sz="94614"/>
  </p:normalViewPr>
  <p:slideViewPr>
    <p:cSldViewPr snapToGrid="0" showGuides="1">
      <p:cViewPr>
        <p:scale>
          <a:sx n="100" d="100"/>
          <a:sy n="100" d="100"/>
        </p:scale>
        <p:origin x="1356" y="58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9/22/2021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887995" y="4947656"/>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Actuary</a:t>
            </a:r>
          </a:p>
          <a:p>
            <a:pPr marL="0" indent="0">
              <a:spcBef>
                <a:spcPts val="0"/>
              </a:spcBef>
              <a:buSzPts val="1300"/>
              <a:buNone/>
            </a:pPr>
            <a:r>
              <a:rPr lang="en-US" sz="1700" dirty="0">
                <a:solidFill>
                  <a:schemeClr val="bg1"/>
                </a:solidFill>
              </a:rPr>
              <a:t>Hiram Fleitas; Senior Customer Engineer</a:t>
            </a: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11</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18</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Data Factory</a:t>
            </a: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Wrangling &amp; Mapping Data Flows</a:t>
            </a: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32</a:t>
            </a:fld>
            <a:endParaRPr lang="en-US" sz="1300" dirty="0"/>
          </a:p>
        </p:txBody>
      </p:sp>
    </p:spTree>
    <p:extLst>
      <p:ext uri="{BB962C8B-B14F-4D97-AF65-F5344CB8AC3E}">
        <p14:creationId xmlns:p14="http://schemas.microsoft.com/office/powerpoint/2010/main" val="759724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Tree>
    <p:extLst>
      <p:ext uri="{BB962C8B-B14F-4D97-AF65-F5344CB8AC3E}">
        <p14:creationId xmlns:p14="http://schemas.microsoft.com/office/powerpoint/2010/main" val="2743089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r>
              <a:rPr lang="en-US" sz="2400" dirty="0"/>
              <a:t> </a:t>
            </a:r>
          </a:p>
          <a:p>
            <a:r>
              <a:rPr lang="en-US" sz="2400" dirty="0">
                <a:hlinkClick r:id="rId3"/>
              </a:rPr>
              <a:t>https://docs.microsoft.com/azure/data-factory/solution-templates-introduction</a:t>
            </a:r>
            <a:r>
              <a:rPr lang="en-US" sz="2400" dirty="0"/>
              <a:t> </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4</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4</a:t>
            </a:r>
          </a:p>
        </p:txBody>
      </p:sp>
      <p:sp>
        <p:nvSpPr>
          <p:cNvPr id="3" name="Content Placeholder 2"/>
          <p:cNvSpPr>
            <a:spLocks noGrp="1"/>
          </p:cNvSpPr>
          <p:nvPr>
            <p:ph sz="quarter" idx="12"/>
          </p:nvPr>
        </p:nvSpPr>
        <p:spPr/>
        <p:txBody>
          <a:bodyPr>
            <a:normAutofit/>
          </a:bodyPr>
          <a:lstStyle/>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spTree>
    <p:extLst>
      <p:ext uri="{BB962C8B-B14F-4D97-AF65-F5344CB8AC3E}">
        <p14:creationId xmlns:p14="http://schemas.microsoft.com/office/powerpoint/2010/main" val="899603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38</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514350" indent="-514350">
              <a:buFont typeface="+mj-lt"/>
              <a:buAutoNum type="arabicPeriod"/>
              <a:defRPr/>
            </a:pPr>
            <a:r>
              <a:rPr lang="en-US" dirty="0">
                <a:gradFill>
                  <a:gsLst>
                    <a:gs pos="0">
                      <a:schemeClr val="tx1"/>
                    </a:gs>
                    <a:gs pos="100000">
                      <a:schemeClr val="tx1"/>
                    </a:gs>
                  </a:gsLst>
                  <a:lin ang="5400000" scaled="1"/>
                </a:gradFill>
              </a:rPr>
              <a:t>A</a:t>
            </a:r>
          </a:p>
          <a:p>
            <a:pPr marL="514350" indent="-514350">
              <a:buFont typeface="+mj-lt"/>
              <a:buAutoNum type="arabicPeriod"/>
              <a:defRPr/>
            </a:pPr>
            <a:r>
              <a:rPr lang="en-US" dirty="0">
                <a:gradFill>
                  <a:gsLst>
                    <a:gs pos="0">
                      <a:schemeClr val="tx1"/>
                    </a:gs>
                    <a:gs pos="100000">
                      <a:schemeClr val="tx1"/>
                    </a:gs>
                  </a:gsLst>
                  <a:lin ang="5400000" scaled="1"/>
                </a:gradFill>
              </a:rPr>
              <a:t>B</a:t>
            </a:r>
          </a:p>
          <a:p>
            <a:pPr marL="514350" indent="-514350">
              <a:buFont typeface="+mj-lt"/>
              <a:buAutoNum type="arabicPeriod"/>
              <a:defRPr/>
            </a:pPr>
            <a:r>
              <a:rPr lang="en-US" dirty="0">
                <a:gradFill>
                  <a:gsLst>
                    <a:gs pos="0">
                      <a:schemeClr val="tx1"/>
                    </a:gs>
                    <a:gs pos="100000">
                      <a:schemeClr val="tx1"/>
                    </a:gs>
                  </a:gsLst>
                  <a:lin ang="5400000" scaled="1"/>
                </a:gradFill>
              </a:rPr>
              <a:t>C</a:t>
            </a:r>
          </a:p>
          <a:p>
            <a:pPr marL="514350" indent="-514350">
              <a:buFont typeface="+mj-lt"/>
              <a:buAutoNum type="arabicPeriod"/>
              <a:defRPr/>
            </a:pPr>
            <a:r>
              <a:rPr lang="en-US" dirty="0">
                <a:gradFill>
                  <a:gsLst>
                    <a:gs pos="0">
                      <a:schemeClr val="tx1"/>
                    </a:gs>
                    <a:gs pos="100000">
                      <a:schemeClr val="tx1"/>
                    </a:gs>
                  </a:gsLst>
                  <a:lin ang="5400000" scaled="1"/>
                </a:gradFill>
              </a:rPr>
              <a:t>D</a:t>
            </a:r>
          </a:p>
          <a:p>
            <a:pPr marL="514350" indent="-514350">
              <a:buFont typeface="+mj-lt"/>
              <a:buAutoNum type="arabicPeriod"/>
              <a:defRPr/>
            </a:pPr>
            <a:r>
              <a:rPr lang="en-US" dirty="0">
                <a:gradFill>
                  <a:gsLst>
                    <a:gs pos="0">
                      <a:schemeClr val="tx1"/>
                    </a:gs>
                    <a:gs pos="100000">
                      <a:schemeClr val="tx1"/>
                    </a:gs>
                  </a:gsLst>
                  <a:lin ang="5400000" scaled="1"/>
                </a:gradFill>
              </a:rPr>
              <a:t>E</a:t>
            </a:r>
          </a:p>
          <a:p>
            <a:pPr marL="514350" indent="-514350">
              <a:buFont typeface="+mj-lt"/>
              <a:buAutoNum type="arabicPeriod"/>
              <a:defRPr/>
            </a:pPr>
            <a:endParaRPr lang="en-US" dirty="0">
              <a:gradFill>
                <a:gsLst>
                  <a:gs pos="0">
                    <a:schemeClr val="tx1"/>
                  </a:gs>
                  <a:gs pos="100000">
                    <a:schemeClr val="tx1"/>
                  </a:gs>
                </a:gsLst>
                <a:lin ang="5400000" scaled="1"/>
              </a:gradFill>
            </a:endParaRP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39</a:t>
            </a:fld>
            <a:endParaRPr lang="en-US" dirty="0"/>
          </a:p>
        </p:txBody>
      </p:sp>
    </p:spTree>
    <p:extLst>
      <p:ext uri="{BB962C8B-B14F-4D97-AF65-F5344CB8AC3E}">
        <p14:creationId xmlns:p14="http://schemas.microsoft.com/office/powerpoint/2010/main" val="78287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40</a:t>
            </a:fld>
            <a:endParaRPr lang="en-US" dirty="0"/>
          </a:p>
        </p:txBody>
      </p:sp>
    </p:spTree>
    <p:extLst>
      <p:ext uri="{BB962C8B-B14F-4D97-AF65-F5344CB8AC3E}">
        <p14:creationId xmlns:p14="http://schemas.microsoft.com/office/powerpoint/2010/main" val="260166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887995" y="4947656"/>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Actuary</a:t>
            </a:r>
          </a:p>
          <a:p>
            <a:pPr marL="0" indent="0">
              <a:spcBef>
                <a:spcPts val="0"/>
              </a:spcBef>
              <a:buSzPts val="1300"/>
              <a:buNone/>
            </a:pPr>
            <a:r>
              <a:rPr lang="en-US" sz="1700" dirty="0">
                <a:solidFill>
                  <a:schemeClr val="bg1"/>
                </a:solidFill>
              </a:rPr>
              <a:t>Hiram Fleitas; Senior Customer Engineer</a:t>
            </a: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078985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2" name="Picture 1">
            <a:extLst>
              <a:ext uri="{FF2B5EF4-FFF2-40B4-BE49-F238E27FC236}">
                <a16:creationId xmlns:a16="http://schemas.microsoft.com/office/drawing/2014/main" id="{8FF4184E-AE8C-3747-8C35-C99E996B543B}"/>
              </a:ext>
            </a:extLst>
          </p:cNvPr>
          <p:cNvPicPr>
            <a:picLocks noChangeAspect="1"/>
          </p:cNvPicPr>
          <p:nvPr/>
        </p:nvPicPr>
        <p:blipFill>
          <a:blip r:embed="rId3"/>
          <a:stretch>
            <a:fillRect/>
          </a:stretch>
        </p:blipFill>
        <p:spPr>
          <a:xfrm>
            <a:off x="377952" y="5674153"/>
            <a:ext cx="2274181" cy="1006614"/>
          </a:xfrm>
          <a:prstGeom prst="rect">
            <a:avLst/>
          </a:prstGeom>
        </p:spPr>
      </p:pic>
    </p:spTree>
    <p:extLst>
      <p:ext uri="{BB962C8B-B14F-4D97-AF65-F5344CB8AC3E}">
        <p14:creationId xmlns:p14="http://schemas.microsoft.com/office/powerpoint/2010/main" val="543562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215502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Data Factory</a:t>
            </a:r>
          </a:p>
          <a:p>
            <a:pPr marL="514350" indent="-514350">
              <a:buFont typeface="+mj-lt"/>
              <a:buAutoNum type="arabicPeriod"/>
              <a:defRPr/>
            </a:pPr>
            <a:r>
              <a:rPr lang="en-US" dirty="0">
                <a:solidFill>
                  <a:schemeClr val="bg1"/>
                </a:solidFill>
              </a:rPr>
              <a:t>Demo Azure Synapse</a:t>
            </a:r>
          </a:p>
          <a:p>
            <a:pPr marL="514350" indent="-514350">
              <a:buFont typeface="+mj-lt"/>
              <a:buAutoNum type="arabicPeriod"/>
              <a:defRPr/>
            </a:pPr>
            <a:r>
              <a:rPr lang="en-US" dirty="0">
                <a:solidFill>
                  <a:schemeClr val="bg1"/>
                </a:solidFill>
              </a:rPr>
              <a:t>What’s Next &amp; Resources</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1399</TotalTime>
  <Words>847</Words>
  <Application>Microsoft Office PowerPoint</Application>
  <PresentationFormat>Widescreen</PresentationFormat>
  <Paragraphs>172</Paragraphs>
  <Slides>42</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SOA_presentation_template</vt:lpstr>
      <vt:lpstr>PowerPoint Presentation</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PowerPoint Presentation</vt:lpstr>
      <vt:lpstr>PowerPoint Presentation</vt:lpstr>
      <vt:lpstr>Resources Demo 3</vt:lpstr>
      <vt:lpstr>DEMO 4</vt:lpstr>
      <vt:lpstr>Resources Demo 4</vt:lpstr>
      <vt:lpstr>Fill Out the Evaluation and Claim Your CPD Credits</vt:lpstr>
      <vt:lpstr>Resources</vt:lpstr>
      <vt:lpstr>What is Solvency II?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Hiram Fleitas</cp:lastModifiedBy>
  <cp:revision>84</cp:revision>
  <cp:lastPrinted>2015-07-27T19:55:15Z</cp:lastPrinted>
  <dcterms:created xsi:type="dcterms:W3CDTF">2019-07-02T19:27:58Z</dcterms:created>
  <dcterms:modified xsi:type="dcterms:W3CDTF">2021-09-22T21:43:02Z</dcterms:modified>
</cp:coreProperties>
</file>